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306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5" r:id="rId44"/>
    <p:sldId id="302" r:id="rId45"/>
    <p:sldId id="303" r:id="rId46"/>
    <p:sldId id="30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이 장에서 만들 프로그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40"/>
          <p:cNvSpPr>
            <a:spLocks noChangeArrowheads="1"/>
          </p:cNvSpPr>
          <p:nvPr userDrawn="1"/>
        </p:nvSpPr>
        <p:spPr bwMode="invGray">
          <a:xfrm>
            <a:off x="0" y="-22448"/>
            <a:ext cx="12192000" cy="555848"/>
          </a:xfrm>
          <a:prstGeom prst="rect">
            <a:avLst/>
          </a:prstGeom>
          <a:solidFill>
            <a:srgbClr val="FDED9C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vl="0" algn="ctr">
              <a:spcBef>
                <a:spcPct val="20000"/>
              </a:spcBef>
            </a:pPr>
            <a:endParaRPr lang="ko-KR" altLang="en-US" sz="3200" dirty="0">
              <a:solidFill>
                <a:srgbClr val="8B333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3"/>
          <p:cNvSpPr>
            <a:spLocks noChangeArrowheads="1"/>
          </p:cNvSpPr>
          <p:nvPr userDrawn="1"/>
        </p:nvSpPr>
        <p:spPr bwMode="gray">
          <a:xfrm>
            <a:off x="11214099" y="6643688"/>
            <a:ext cx="977900" cy="2159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3000" dirty="0">
              <a:solidFill>
                <a:srgbClr val="005E5C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048473F8-2F3F-4CC2-BF55-F7E080802650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/48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51786"/>
            <a:ext cx="10380133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rgbClr val="8B333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84668" y="773705"/>
            <a:ext cx="11951992" cy="5669958"/>
          </a:xfrm>
        </p:spPr>
        <p:txBody>
          <a:bodyPr>
            <a:normAutofit/>
          </a:bodyPr>
          <a:lstStyle>
            <a:lvl1pPr marL="355600" indent="-261938">
              <a:lnSpc>
                <a:spcPct val="120000"/>
              </a:lnSpc>
              <a:buClr>
                <a:srgbClr val="8B3331"/>
              </a:buClr>
              <a:buSzPct val="130000"/>
              <a:buFont typeface="Wingdings" panose="05000000000000000000" pitchFamily="2" charset="2"/>
              <a:buChar char="§"/>
              <a:defRPr sz="2000" b="1"/>
            </a:lvl1pPr>
            <a:lvl2pPr marL="534988" indent="-177800">
              <a:lnSpc>
                <a:spcPct val="120000"/>
              </a:lnSpc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2pPr>
            <a:lvl3pPr marL="720725" indent="-18573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•"/>
              <a:defRPr sz="1400"/>
            </a:lvl3pPr>
            <a:lvl4pPr marL="898525" indent="-177800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맑은 고딕" panose="020B0503020000020004" pitchFamily="50" charset="-127"/>
              <a:buChar char="-"/>
              <a:defRPr sz="1200"/>
            </a:lvl4pPr>
            <a:lvl5pPr marL="1077913" indent="-179388">
              <a:lnSpc>
                <a:spcPct val="120000"/>
              </a:lnSpc>
              <a:buClr>
                <a:schemeClr val="accent5">
                  <a:lumMod val="50000"/>
                </a:schemeClr>
              </a:buClr>
              <a:buFont typeface="Arial" panose="020B0604020202020204" pitchFamily="34" charset="0"/>
              <a:buChar char="»"/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468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 err="1" smtClean="0"/>
              <a:t>반복문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39942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500</a:t>
            </a:r>
            <a:r>
              <a:rPr lang="ko-KR" altLang="en-US" dirty="0"/>
              <a:t>과 </a:t>
            </a:r>
            <a:r>
              <a:rPr lang="en-US" altLang="ko-KR" dirty="0"/>
              <a:t>1000 </a:t>
            </a:r>
            <a:r>
              <a:rPr lang="ko-KR" altLang="en-US" dirty="0"/>
              <a:t>사이에 있는 홀수의 합계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178750"/>
            <a:ext cx="8085898" cy="297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4387850"/>
            <a:ext cx="8085898" cy="181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66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키보드로 </a:t>
            </a:r>
            <a:r>
              <a:rPr lang="ko-KR" altLang="en-US" dirty="0"/>
              <a:t>입력한 값까지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키보드로 입력한 수까지의 합계 구하기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</a:t>
            </a:r>
            <a:r>
              <a:rPr lang="en-US" altLang="ko-KR" dirty="0"/>
              <a:t>()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1</a:t>
            </a:r>
            <a:r>
              <a:rPr lang="ko-KR" altLang="en-US" dirty="0"/>
              <a:t>부터 사용자가 입력한 수까지 </a:t>
            </a:r>
            <a:r>
              <a:rPr lang="ko-KR" altLang="en-US" dirty="0" smtClean="0"/>
              <a:t>합계 </a:t>
            </a:r>
            <a:r>
              <a:rPr lang="ko-KR" altLang="en-US" dirty="0"/>
              <a:t>구하는 프로그램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50" y="2147036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17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키보드로 </a:t>
            </a:r>
            <a:r>
              <a:rPr lang="ko-KR" altLang="en-US" dirty="0"/>
              <a:t>입력한 값까지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ko-KR" altLang="en-US" dirty="0"/>
              <a:t> </a:t>
            </a:r>
            <a:r>
              <a:rPr lang="ko-KR" altLang="en-US" dirty="0" smtClean="0"/>
              <a:t>키보드로 입력한 수까지의 합계 구하기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input</a:t>
            </a:r>
            <a:r>
              <a:rPr lang="en-US" altLang="ko-KR" dirty="0"/>
              <a:t>() </a:t>
            </a:r>
            <a:r>
              <a:rPr lang="ko-KR" altLang="en-US" dirty="0" smtClean="0"/>
              <a:t>함수로 </a:t>
            </a:r>
            <a:r>
              <a:rPr lang="en-US" altLang="ko-KR" dirty="0" smtClean="0"/>
              <a:t>1</a:t>
            </a:r>
            <a:r>
              <a:rPr lang="ko-KR" altLang="en-US" dirty="0"/>
              <a:t>부터 사용자가 입력한 수까지 </a:t>
            </a:r>
            <a:r>
              <a:rPr lang="ko-KR" altLang="en-US" dirty="0" smtClean="0"/>
              <a:t>합계 </a:t>
            </a:r>
            <a:r>
              <a:rPr lang="ko-KR" altLang="en-US" dirty="0"/>
              <a:t>구하는 프로그램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78" y="2078851"/>
            <a:ext cx="8190910" cy="411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35126" y="2654577"/>
            <a:ext cx="530133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r>
              <a:rPr lang="ko-KR" altLang="en-US" sz="1400" dirty="0">
                <a:solidFill>
                  <a:srgbClr val="FF0000"/>
                </a:solidFill>
              </a:rPr>
              <a:t>값 </a:t>
            </a:r>
            <a:r>
              <a:rPr lang="ko-KR" altLang="en-US" sz="1400" dirty="0">
                <a:solidFill>
                  <a:srgbClr val="FF0000"/>
                </a:solidFill>
              </a:rPr>
              <a:t>저장할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input() </a:t>
            </a:r>
            <a:r>
              <a:rPr lang="ko-KR" altLang="en-US" sz="1400" dirty="0">
                <a:solidFill>
                  <a:srgbClr val="FF0000"/>
                </a:solidFill>
              </a:rPr>
              <a:t>함수로 사용자가 입력한 숫자를 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ko-KR" altLang="en-US" sz="1400" dirty="0">
                <a:solidFill>
                  <a:srgbClr val="FF0000"/>
                </a:solidFill>
              </a:rPr>
              <a:t>대입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range(1, </a:t>
            </a:r>
            <a:r>
              <a:rPr lang="ko-KR" altLang="en-US" sz="1400" dirty="0">
                <a:solidFill>
                  <a:srgbClr val="FF0000"/>
                </a:solidFill>
              </a:rPr>
              <a:t>입력숫자</a:t>
            </a:r>
            <a:r>
              <a:rPr lang="en-US" altLang="ko-KR" sz="1400" dirty="0">
                <a:solidFill>
                  <a:srgbClr val="FF0000"/>
                </a:solidFill>
              </a:rPr>
              <a:t>+1, 1)</a:t>
            </a:r>
            <a:r>
              <a:rPr lang="ko-KR" altLang="en-US" sz="1400" dirty="0">
                <a:solidFill>
                  <a:srgbClr val="FF0000"/>
                </a:solidFill>
              </a:rPr>
              <a:t>을 사용해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</a:rPr>
              <a:t>   숫자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</a:rPr>
              <a:t>num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씩 증가하면서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 반복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14381" y="4502953"/>
            <a:ext cx="522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숫자까지 합계를 </a:t>
            </a:r>
            <a:r>
              <a:rPr lang="ko-KR" altLang="en-US" sz="1400" dirty="0">
                <a:solidFill>
                  <a:srgbClr val="FF0000"/>
                </a:solidFill>
              </a:rPr>
              <a:t>구해 사용자가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     </a:t>
            </a:r>
            <a:r>
              <a:rPr lang="ko-KR" altLang="en-US" sz="1400" dirty="0">
                <a:solidFill>
                  <a:srgbClr val="FF0000"/>
                </a:solidFill>
              </a:rPr>
              <a:t>숫자와 </a:t>
            </a:r>
            <a:r>
              <a:rPr lang="ko-KR" altLang="en-US" sz="1400" dirty="0">
                <a:solidFill>
                  <a:srgbClr val="FF0000"/>
                </a:solidFill>
              </a:rPr>
              <a:t>함께 출력</a:t>
            </a:r>
          </a:p>
        </p:txBody>
      </p:sp>
    </p:spTree>
    <p:extLst>
      <p:ext uri="{BB962C8B-B14F-4D97-AF65-F5344CB8AC3E}">
        <p14:creationId xmlns:p14="http://schemas.microsoft.com/office/powerpoint/2010/main" val="17554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err="1"/>
              <a:t>시작값과</a:t>
            </a:r>
            <a:r>
              <a:rPr lang="ko-KR" altLang="en-US" dirty="0"/>
              <a:t> </a:t>
            </a:r>
            <a:r>
              <a:rPr lang="ko-KR" altLang="en-US" dirty="0" err="1"/>
              <a:t>끝값</a:t>
            </a:r>
            <a:r>
              <a:rPr lang="en-US" altLang="ko-KR" dirty="0"/>
              <a:t>, </a:t>
            </a:r>
            <a:r>
              <a:rPr lang="ko-KR" altLang="en-US" dirty="0" err="1"/>
              <a:t>증가값까지</a:t>
            </a:r>
            <a:r>
              <a:rPr lang="ko-KR" altLang="en-US" dirty="0"/>
              <a:t> </a:t>
            </a:r>
            <a:r>
              <a:rPr lang="ko-KR" altLang="en-US" dirty="0" smtClean="0"/>
              <a:t>사용자 입력</a:t>
            </a: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35" y="1223083"/>
            <a:ext cx="8329395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60664" y="2899665"/>
            <a:ext cx="31388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값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개 </a:t>
            </a:r>
            <a:r>
              <a:rPr lang="ko-KR" altLang="en-US" sz="1400" dirty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입력한 값 사용 </a:t>
            </a:r>
            <a:r>
              <a:rPr lang="en-US" altLang="ko-KR" sz="1400" dirty="0">
                <a:solidFill>
                  <a:srgbClr val="FF0000"/>
                </a:solidFill>
              </a:rPr>
              <a:t>range</a:t>
            </a:r>
            <a:r>
              <a:rPr lang="en-US" altLang="ko-KR" sz="1400" dirty="0">
                <a:solidFill>
                  <a:srgbClr val="FF0000"/>
                </a:solidFill>
              </a:rPr>
              <a:t>()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16904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/>
              <a:t>사용자가 입력한 숫자의 단에서 구구단을 출력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9" y="1331150"/>
            <a:ext cx="8192267" cy="407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74733" y="1964796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출력하려는 </a:t>
            </a:r>
            <a:r>
              <a:rPr lang="ko-KR" altLang="en-US" sz="1400" dirty="0">
                <a:solidFill>
                  <a:srgbClr val="FF0000"/>
                </a:solidFill>
              </a:rPr>
              <a:t>단을 </a:t>
            </a:r>
            <a:r>
              <a:rPr lang="ko-KR" altLang="en-US" sz="1400" dirty="0" err="1">
                <a:solidFill>
                  <a:srgbClr val="FF0000"/>
                </a:solidFill>
              </a:rPr>
              <a:t>입력받을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선언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키보드로 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구구단의 </a:t>
            </a:r>
            <a:r>
              <a:rPr lang="ko-KR" altLang="en-US" sz="1400" dirty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5967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1" y="908720"/>
            <a:ext cx="8217405" cy="290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개념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08" y="1637449"/>
            <a:ext cx="6345705" cy="3942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14400" y="2870019"/>
            <a:ext cx="2745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 바깥쪽이 </a:t>
            </a:r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번 도는 </a:t>
            </a:r>
            <a:r>
              <a:rPr lang="ko-KR" altLang="en-US" sz="1400" dirty="0">
                <a:solidFill>
                  <a:srgbClr val="FF0000"/>
                </a:solidFill>
              </a:rPr>
              <a:t>동안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안쪽은 각각 </a:t>
            </a:r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번씩 </a:t>
            </a:r>
            <a:r>
              <a:rPr lang="ko-KR" altLang="en-US" sz="1400" dirty="0">
                <a:solidFill>
                  <a:srgbClr val="FF0000"/>
                </a:solidFill>
              </a:rPr>
              <a:t>돌아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총 </a:t>
            </a:r>
            <a:r>
              <a:rPr lang="en-US" altLang="ko-KR" sz="1400" dirty="0">
                <a:solidFill>
                  <a:srgbClr val="FF0000"/>
                </a:solidFill>
              </a:rPr>
              <a:t>3× 2=6</a:t>
            </a:r>
            <a:r>
              <a:rPr lang="ko-KR" altLang="en-US" sz="1400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105413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기본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615229"/>
            <a:ext cx="8192870" cy="103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892691"/>
            <a:ext cx="8192870" cy="2201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42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처리 순서</a:t>
            </a:r>
            <a:endParaRPr lang="en-US" altLang="ko-KR" dirty="0" smtClean="0"/>
          </a:p>
          <a:p>
            <a:pPr lvl="2"/>
            <a:r>
              <a:rPr lang="ko-KR" altLang="en-US" dirty="0"/>
              <a:t> 외부 변수인 </a:t>
            </a:r>
            <a:r>
              <a:rPr lang="en-US" altLang="ko-KR" dirty="0" err="1"/>
              <a:t>i</a:t>
            </a:r>
            <a:r>
              <a:rPr lang="ko-KR" altLang="en-US" dirty="0"/>
              <a:t>는 계속 </a:t>
            </a:r>
            <a:r>
              <a:rPr lang="en-US" altLang="ko-KR" dirty="0"/>
              <a:t>0, 1, 2</a:t>
            </a:r>
            <a:r>
              <a:rPr lang="ko-KR" altLang="en-US" dirty="0"/>
              <a:t>로 변경된 후 끝나지만</a:t>
            </a:r>
            <a:r>
              <a:rPr lang="en-US" altLang="ko-KR" dirty="0"/>
              <a:t>, </a:t>
            </a:r>
            <a:r>
              <a:rPr lang="ko-KR" altLang="en-US" dirty="0"/>
              <a:t>내부 변수인 </a:t>
            </a:r>
            <a:r>
              <a:rPr lang="en-US" altLang="ko-KR" dirty="0"/>
              <a:t>k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을 계속 반복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20" y="1961106"/>
            <a:ext cx="8280920" cy="329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3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문에서 </a:t>
            </a:r>
            <a:r>
              <a:rPr lang="en-US" altLang="ko-KR" dirty="0" err="1"/>
              <a:t>i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값 변화 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65" y="1403776"/>
            <a:ext cx="4748613" cy="422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89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반복문의 </a:t>
            </a:r>
            <a:r>
              <a:rPr lang="ko-KR" altLang="en-US" dirty="0"/>
              <a:t>개념과 </a:t>
            </a:r>
            <a:r>
              <a:rPr lang="ko-KR" altLang="en-US" dirty="0" smtClean="0"/>
              <a:t>필요성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사용 않는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사용한 경우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1" y="1648540"/>
            <a:ext cx="6805350" cy="10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1" y="2745688"/>
            <a:ext cx="6764902" cy="107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1" y="4291001"/>
            <a:ext cx="6761804" cy="20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54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/>
              <a:t>중첩 </a:t>
            </a:r>
            <a:r>
              <a:rPr lang="en-US" altLang="ko-KR" dirty="0"/>
              <a:t>for </a:t>
            </a:r>
            <a:r>
              <a:rPr lang="ko-KR" altLang="en-US" dirty="0" smtClean="0"/>
              <a:t>문 활용 </a:t>
            </a:r>
            <a:r>
              <a:rPr lang="en-US" altLang="ko-KR" dirty="0"/>
              <a:t>2</a:t>
            </a:r>
            <a:r>
              <a:rPr lang="ko-KR" altLang="en-US" dirty="0"/>
              <a:t>단부터 </a:t>
            </a:r>
            <a:r>
              <a:rPr lang="en-US" altLang="ko-KR" dirty="0"/>
              <a:t>9</a:t>
            </a:r>
            <a:r>
              <a:rPr lang="ko-KR" altLang="en-US" dirty="0"/>
              <a:t>단까지 </a:t>
            </a:r>
            <a:r>
              <a:rPr lang="ko-KR" altLang="en-US" dirty="0" smtClean="0"/>
              <a:t>구구단 </a:t>
            </a:r>
            <a:r>
              <a:rPr lang="ko-KR" altLang="en-US" dirty="0"/>
              <a:t>출력</a:t>
            </a:r>
          </a:p>
          <a:p>
            <a:pPr marL="93662" indent="0">
              <a:buNone/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507" y="1931291"/>
            <a:ext cx="8204313" cy="451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32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936" y="933011"/>
            <a:ext cx="8370930" cy="473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096000" y="1876001"/>
            <a:ext cx="4050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2</a:t>
            </a:r>
            <a:r>
              <a:rPr lang="ko-KR" altLang="en-US" sz="1400" dirty="0">
                <a:solidFill>
                  <a:srgbClr val="FF0000"/>
                </a:solidFill>
              </a:rPr>
              <a:t>단에서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단까지 반복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단의 뒷자리 숫자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까지 반복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096000" y="2602502"/>
            <a:ext cx="37804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구구단을 </a:t>
            </a:r>
            <a:r>
              <a:rPr lang="ko-KR" altLang="en-US" sz="1400" dirty="0">
                <a:solidFill>
                  <a:srgbClr val="FF0000"/>
                </a:solidFill>
              </a:rPr>
              <a:t>형식에 맞추어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단이 끝나면 한 줄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띄우려고 사용</a:t>
            </a:r>
          </a:p>
        </p:txBody>
      </p:sp>
    </p:spTree>
    <p:extLst>
      <p:ext uri="{BB962C8B-B14F-4D97-AF65-F5344CB8AC3E}">
        <p14:creationId xmlns:p14="http://schemas.microsoft.com/office/powerpoint/2010/main" val="28180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516" y="998731"/>
            <a:ext cx="8487435" cy="282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61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 smtClean="0"/>
              <a:t>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] </a:t>
            </a:r>
            <a:r>
              <a:rPr lang="ko-KR" altLang="en-US" dirty="0"/>
              <a:t>구구단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사용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04" y="2211539"/>
            <a:ext cx="7206796" cy="27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8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 먼저 출력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일단 </a:t>
            </a:r>
            <a:r>
              <a:rPr lang="ko-KR" altLang="en-US" dirty="0"/>
              <a:t>세로 방향으로 한 번 출력하면 다시 </a:t>
            </a:r>
            <a:r>
              <a:rPr lang="ko-KR" altLang="en-US" dirty="0" smtClean="0"/>
              <a:t>위로 </a:t>
            </a:r>
            <a:r>
              <a:rPr lang="ko-KR" altLang="en-US" dirty="0"/>
              <a:t>올라가서 </a:t>
            </a:r>
            <a:r>
              <a:rPr lang="ko-KR" altLang="en-US" dirty="0" smtClean="0"/>
              <a:t>출력 불가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92" y="1864305"/>
            <a:ext cx="8372180" cy="409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69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545" y="908720"/>
            <a:ext cx="8190910" cy="1057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83" y="1763816"/>
            <a:ext cx="8185273" cy="356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970875" y="1437363"/>
            <a:ext cx="51305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줄에 출력될 </a:t>
            </a:r>
            <a:r>
              <a:rPr lang="ko-KR" altLang="en-US" sz="1400" dirty="0">
                <a:solidFill>
                  <a:srgbClr val="FF0000"/>
                </a:solidFill>
              </a:rPr>
              <a:t>문자열 </a:t>
            </a:r>
            <a:r>
              <a:rPr lang="ko-KR" altLang="en-US" sz="1400" dirty="0">
                <a:solidFill>
                  <a:srgbClr val="FF0000"/>
                </a:solidFill>
              </a:rPr>
              <a:t>저장하는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 준비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75821" y="3023956"/>
            <a:ext cx="56256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맨 뒤의 단 </a:t>
            </a:r>
            <a:r>
              <a:rPr lang="ko-KR" altLang="en-US" sz="1400" dirty="0">
                <a:solidFill>
                  <a:srgbClr val="FF0000"/>
                </a:solidFill>
              </a:rPr>
              <a:t>제목 출력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‘</a:t>
            </a:r>
            <a:r>
              <a:rPr lang="en-US" altLang="ko-KR" sz="1400" dirty="0">
                <a:solidFill>
                  <a:srgbClr val="FF0000"/>
                </a:solidFill>
              </a:rPr>
              <a:t>#  2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 출력</a:t>
            </a:r>
            <a:r>
              <a:rPr lang="en-US" altLang="ko-KR" sz="1400" dirty="0">
                <a:solidFill>
                  <a:srgbClr val="FF0000"/>
                </a:solidFill>
              </a:rPr>
              <a:t>, ‘#  3</a:t>
            </a:r>
            <a:r>
              <a:rPr lang="ko-KR" altLang="en-US" sz="1400" dirty="0">
                <a:solidFill>
                  <a:srgbClr val="FF0000"/>
                </a:solidFill>
              </a:rPr>
              <a:t>단  </a:t>
            </a:r>
            <a:r>
              <a:rPr lang="en-US" altLang="ko-KR" sz="1400" dirty="0">
                <a:solidFill>
                  <a:srgbClr val="FF0000"/>
                </a:solidFill>
              </a:rPr>
              <a:t>#’ </a:t>
            </a:r>
            <a:r>
              <a:rPr lang="ko-KR" altLang="en-US" sz="1400" dirty="0">
                <a:solidFill>
                  <a:srgbClr val="FF0000"/>
                </a:solidFill>
              </a:rPr>
              <a:t>하나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 출력 </a:t>
            </a:r>
            <a:r>
              <a:rPr lang="ko-KR" altLang="en-US" sz="1400" dirty="0">
                <a:solidFill>
                  <a:srgbClr val="FF0000"/>
                </a:solidFill>
              </a:rPr>
              <a:t>아니라 </a:t>
            </a:r>
            <a:r>
              <a:rPr lang="en-US" altLang="ko-KR" sz="1400" dirty="0" err="1">
                <a:solidFill>
                  <a:srgbClr val="FF0000"/>
                </a:solidFill>
              </a:rPr>
              <a:t>guguLine</a:t>
            </a:r>
            <a:r>
              <a:rPr lang="ko-KR" altLang="en-US" sz="1400" dirty="0">
                <a:solidFill>
                  <a:srgbClr val="FF0000"/>
                </a:solidFill>
              </a:rPr>
              <a:t>에 각 단의 제목을 문자열로 모두 </a:t>
            </a:r>
            <a:r>
              <a:rPr lang="ko-KR" altLang="en-US" sz="1400" dirty="0">
                <a:solidFill>
                  <a:srgbClr val="FF0000"/>
                </a:solidFill>
              </a:rPr>
              <a:t>넣은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       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후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행에서 한 번에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65931" y="4231833"/>
            <a:ext cx="32853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10~14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중첩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ko-KR" altLang="en-US" sz="1400" dirty="0">
                <a:solidFill>
                  <a:srgbClr val="FF0000"/>
                </a:solidFill>
              </a:rPr>
              <a:t>구구단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0542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043735"/>
            <a:ext cx="7425825" cy="28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중첩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088741"/>
            <a:ext cx="8622450" cy="36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문과 </a:t>
            </a:r>
            <a:r>
              <a:rPr lang="en-US" altLang="ko-KR" dirty="0"/>
              <a:t>while </a:t>
            </a:r>
            <a:r>
              <a:rPr lang="ko-KR" altLang="en-US" dirty="0"/>
              <a:t>문 비교</a:t>
            </a:r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문의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문은 반복할 횟수를 </a:t>
            </a:r>
            <a:r>
              <a:rPr lang="en-US" altLang="ko-KR" dirty="0"/>
              <a:t>range() </a:t>
            </a:r>
            <a:r>
              <a:rPr lang="ko-KR" altLang="en-US" dirty="0"/>
              <a:t>함수에서 </a:t>
            </a:r>
            <a:r>
              <a:rPr lang="ko-KR" altLang="en-US" dirty="0" smtClean="0"/>
              <a:t>결정 </a:t>
            </a:r>
            <a:r>
              <a:rPr lang="ko-KR" altLang="en-US" dirty="0"/>
              <a:t>후 그 횟수만큼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, </a:t>
            </a:r>
            <a:r>
              <a:rPr lang="en-US" altLang="ko-KR" dirty="0"/>
              <a:t>while </a:t>
            </a:r>
            <a:r>
              <a:rPr lang="ko-KR" altLang="en-US" dirty="0"/>
              <a:t>문은 반복 </a:t>
            </a:r>
            <a:r>
              <a:rPr lang="ko-KR" altLang="en-US" dirty="0" smtClean="0"/>
              <a:t>횟수를 </a:t>
            </a:r>
            <a:r>
              <a:rPr lang="ko-KR" altLang="en-US" dirty="0"/>
              <a:t>결정하기보다는 조건식이 참일 때 반복하는 방식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93" y="1613129"/>
            <a:ext cx="8280783" cy="57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93" y="3423268"/>
            <a:ext cx="3420379" cy="29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47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for </a:t>
            </a:r>
            <a:r>
              <a:rPr lang="ko-KR" altLang="en-US" dirty="0"/>
              <a:t>문과 비슷하게 사용할 수 있는 </a:t>
            </a:r>
            <a:r>
              <a:rPr lang="en-US" altLang="ko-KR" dirty="0"/>
              <a:t>while </a:t>
            </a:r>
            <a:r>
              <a:rPr lang="ko-KR" altLang="en-US" dirty="0"/>
              <a:t>문의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/>
              <a:t>문으로 ‘안녕하세요</a:t>
            </a:r>
            <a:r>
              <a:rPr lang="en-US" altLang="ko-KR" dirty="0"/>
              <a:t>?~’ </a:t>
            </a:r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출력하는 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1563951"/>
            <a:ext cx="8025550" cy="129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4233051"/>
            <a:ext cx="8025550" cy="841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8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/>
              <a:t>문의 개념</a:t>
            </a:r>
          </a:p>
          <a:p>
            <a:pPr lvl="1"/>
            <a:r>
              <a:rPr lang="ko-KR" altLang="en-US" dirty="0"/>
              <a:t>기본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range</a:t>
            </a:r>
            <a:r>
              <a:rPr lang="en-US" altLang="ko-KR" dirty="0"/>
              <a:t>() </a:t>
            </a:r>
            <a:r>
              <a:rPr lang="ko-KR" altLang="en-US" dirty="0" smtClean="0"/>
              <a:t>함수 사용과 내부적 변경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65" y="1747940"/>
            <a:ext cx="8280920" cy="82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74733" y="2005030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range(3)</a:t>
            </a:r>
            <a:r>
              <a:rPr lang="ko-KR" altLang="en-US" sz="1400" dirty="0">
                <a:solidFill>
                  <a:srgbClr val="FF0000"/>
                </a:solidFill>
              </a:rPr>
              <a:t>은 </a:t>
            </a:r>
            <a:r>
              <a:rPr lang="en-US" altLang="ko-KR" sz="1400" dirty="0">
                <a:solidFill>
                  <a:srgbClr val="FF0000"/>
                </a:solidFill>
              </a:rPr>
              <a:t>range(0, 3,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과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같다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65" y="3348933"/>
            <a:ext cx="8280920" cy="83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65" y="4275120"/>
            <a:ext cx="8280920" cy="81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문장을 </a:t>
            </a:r>
            <a:r>
              <a:rPr lang="en-US" altLang="ko-KR" dirty="0"/>
              <a:t>3</a:t>
            </a:r>
            <a:r>
              <a:rPr lang="ko-KR" altLang="en-US" dirty="0"/>
              <a:t>회 반복하도록 </a:t>
            </a:r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78" y="1648651"/>
            <a:ext cx="8190910" cy="273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81065" y="2009555"/>
            <a:ext cx="53555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문에서 사용한 변수와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=0</a:t>
            </a:r>
            <a:r>
              <a:rPr lang="ko-KR" altLang="en-US" sz="1400" dirty="0">
                <a:solidFill>
                  <a:srgbClr val="FF0000"/>
                </a:solidFill>
              </a:rPr>
              <a:t>으로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 위에 </a:t>
            </a:r>
            <a:r>
              <a:rPr lang="ko-KR" altLang="en-US" sz="1400" dirty="0">
                <a:solidFill>
                  <a:srgbClr val="FF0000"/>
                </a:solidFill>
              </a:rPr>
              <a:t>작성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끝값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조건식인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&lt;3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>
                <a:solidFill>
                  <a:srgbClr val="FF0000"/>
                </a:solidFill>
              </a:rPr>
              <a:t>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문의 </a:t>
            </a:r>
            <a:r>
              <a:rPr lang="ko-KR" altLang="en-US" sz="1400" dirty="0" err="1">
                <a:solidFill>
                  <a:srgbClr val="FF0000"/>
                </a:solidFill>
              </a:rPr>
              <a:t>증가값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while </a:t>
            </a:r>
            <a:r>
              <a:rPr lang="ko-KR" altLang="en-US" sz="1400" dirty="0">
                <a:solidFill>
                  <a:srgbClr val="FF0000"/>
                </a:solidFill>
              </a:rPr>
              <a:t>문의 마지막에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=i+1 </a:t>
            </a:r>
            <a:r>
              <a:rPr lang="ko-KR" altLang="en-US" sz="1400" dirty="0">
                <a:solidFill>
                  <a:srgbClr val="FF0000"/>
                </a:solidFill>
              </a:rPr>
              <a:t>로 작성</a:t>
            </a:r>
          </a:p>
        </p:txBody>
      </p:sp>
    </p:spTree>
    <p:extLst>
      <p:ext uri="{BB962C8B-B14F-4D97-AF65-F5344CB8AC3E}">
        <p14:creationId xmlns:p14="http://schemas.microsoft.com/office/powerpoint/2010/main" val="198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Code06-02(2</a:t>
            </a:r>
            <a:r>
              <a:rPr lang="en-US" altLang="ko-KR" dirty="0"/>
              <a:t>).</a:t>
            </a:r>
            <a:r>
              <a:rPr lang="en-US" altLang="ko-KR" dirty="0" err="1"/>
              <a:t>py</a:t>
            </a:r>
            <a:r>
              <a:rPr lang="ko-KR" altLang="en-US" dirty="0"/>
              <a:t>에서 </a:t>
            </a:r>
            <a:r>
              <a:rPr lang="en-US" altLang="ko-KR" dirty="0"/>
              <a:t>for </a:t>
            </a:r>
            <a:r>
              <a:rPr lang="ko-KR" altLang="en-US" dirty="0"/>
              <a:t>문으로 작성한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87100"/>
            <a:ext cx="8190910" cy="269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566" y="3983073"/>
            <a:ext cx="8145905" cy="79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240905" y="1878083"/>
            <a:ext cx="4725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</a:rPr>
              <a:t>시작값을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로 </a:t>
            </a:r>
            <a:r>
              <a:rPr lang="ko-KR" altLang="en-US" sz="1400" dirty="0">
                <a:solidFill>
                  <a:srgbClr val="FF0000"/>
                </a:solidFill>
              </a:rPr>
              <a:t>지정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보다 작으면 </a:t>
            </a:r>
            <a:r>
              <a:rPr lang="ko-KR" altLang="en-US" sz="1400" dirty="0">
                <a:solidFill>
                  <a:srgbClr val="FF0000"/>
                </a:solidFill>
              </a:rPr>
              <a:t>참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가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일 </a:t>
            </a:r>
            <a:r>
              <a:rPr lang="ko-KR" altLang="en-US" sz="1400" dirty="0">
                <a:solidFill>
                  <a:srgbClr val="FF0000"/>
                </a:solidFill>
              </a:rPr>
              <a:t>때까지 </a:t>
            </a:r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반복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처음에는 </a:t>
            </a:r>
            <a:r>
              <a:rPr lang="en-US" altLang="ko-KR" sz="1400" dirty="0">
                <a:solidFill>
                  <a:srgbClr val="FF0000"/>
                </a:solidFill>
              </a:rPr>
              <a:t>1)</a:t>
            </a:r>
            <a:r>
              <a:rPr lang="ko-KR" altLang="en-US" sz="1400" dirty="0">
                <a:solidFill>
                  <a:srgbClr val="FF0000"/>
                </a:solidFill>
              </a:rPr>
              <a:t>을 </a:t>
            </a:r>
            <a:r>
              <a:rPr lang="ko-KR" altLang="en-US" sz="1400" dirty="0">
                <a:solidFill>
                  <a:srgbClr val="FF0000"/>
                </a:solidFill>
              </a:rPr>
              <a:t>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1 </a:t>
            </a:r>
            <a:r>
              <a:rPr lang="ko-KR" altLang="en-US" sz="1400" dirty="0">
                <a:solidFill>
                  <a:srgbClr val="FF0000"/>
                </a:solidFill>
              </a:rPr>
              <a:t>증가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13" y="4948696"/>
            <a:ext cx="8208157" cy="13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무한 루프를 하는 </a:t>
            </a:r>
            <a:r>
              <a:rPr lang="en-US" altLang="ko-KR" dirty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무한 </a:t>
            </a:r>
            <a:r>
              <a:rPr lang="ko-KR" altLang="en-US" dirty="0" smtClean="0"/>
              <a:t>루프 적용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en-US" altLang="ko-KR" dirty="0"/>
              <a:t>while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  <a:r>
              <a:rPr lang="en-US" altLang="ko-KR" dirty="0"/>
              <a:t>:’</a:t>
            </a:r>
            <a:r>
              <a:rPr lang="ko-KR" altLang="en-US" dirty="0"/>
              <a:t>에 들어가는 </a:t>
            </a:r>
            <a:r>
              <a:rPr lang="ko-KR" altLang="en-US" dirty="0" err="1"/>
              <a:t>조건식을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로 지정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910542"/>
            <a:ext cx="4050450" cy="339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4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무한 루프</a:t>
            </a:r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0" y="1503155"/>
            <a:ext cx="8291146" cy="16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45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무한 루프를 사용해 입력한 두 숫자의 합계를 반복해서 계산</a:t>
            </a:r>
            <a:endParaRPr lang="en-US" altLang="ko-K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223756"/>
            <a:ext cx="8198258" cy="510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64100" y="2346405"/>
            <a:ext cx="6300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행의 무한 </a:t>
            </a:r>
            <a:r>
              <a:rPr lang="ko-KR" altLang="en-US" sz="1400" dirty="0" err="1">
                <a:solidFill>
                  <a:srgbClr val="FF0000"/>
                </a:solidFill>
              </a:rPr>
              <a:t>반복문</a:t>
            </a:r>
            <a:r>
              <a:rPr lang="ko-KR" altLang="en-US" sz="1400" dirty="0">
                <a:solidFill>
                  <a:srgbClr val="FF0000"/>
                </a:solidFill>
              </a:rPr>
              <a:t> 때문에 사용자가 </a:t>
            </a:r>
            <a:r>
              <a:rPr lang="en-US" altLang="ko-KR" sz="1400" dirty="0">
                <a:solidFill>
                  <a:srgbClr val="FF0000"/>
                </a:solidFill>
              </a:rPr>
              <a:t>Ctrl + C </a:t>
            </a:r>
            <a:r>
              <a:rPr lang="ko-KR" altLang="en-US" sz="1400" dirty="0">
                <a:solidFill>
                  <a:srgbClr val="FF0000"/>
                </a:solidFill>
              </a:rPr>
              <a:t>를 누를 때까지 </a:t>
            </a:r>
            <a:r>
              <a:rPr lang="en-US" altLang="ko-KR" sz="1400" dirty="0">
                <a:solidFill>
                  <a:srgbClr val="FF0000"/>
                </a:solidFill>
              </a:rPr>
              <a:t>5~8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반복</a:t>
            </a:r>
          </a:p>
        </p:txBody>
      </p:sp>
    </p:spTree>
    <p:extLst>
      <p:ext uri="{BB962C8B-B14F-4D97-AF65-F5344CB8AC3E}">
        <p14:creationId xmlns:p14="http://schemas.microsoft.com/office/powerpoint/2010/main" val="17623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</a:t>
            </a:r>
            <a:r>
              <a:rPr lang="en-US" altLang="ko-KR" dirty="0"/>
              <a:t>Ctrl + C </a:t>
            </a:r>
            <a:r>
              <a:rPr lang="ko-KR" altLang="en-US" dirty="0"/>
              <a:t>를 누를 때까지 </a:t>
            </a:r>
            <a:r>
              <a:rPr lang="ko-KR" altLang="en-US" dirty="0" smtClean="0"/>
              <a:t>덧셈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</a:t>
            </a:r>
            <a:r>
              <a:rPr lang="en-US" altLang="ko-KR" dirty="0"/>
              <a:t>, </a:t>
            </a:r>
            <a:r>
              <a:rPr lang="ko-KR" altLang="en-US" dirty="0"/>
              <a:t>나눗셈</a:t>
            </a:r>
            <a:r>
              <a:rPr lang="en-US" altLang="ko-KR" dirty="0"/>
              <a:t>, </a:t>
            </a:r>
            <a:r>
              <a:rPr lang="ko-KR" altLang="en-US" dirty="0"/>
              <a:t>나머지까지 </a:t>
            </a:r>
            <a:r>
              <a:rPr lang="ko-KR" altLang="en-US" dirty="0" smtClean="0"/>
              <a:t>계산</a:t>
            </a:r>
            <a:endParaRPr lang="en-US" altLang="ko-K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570" y="1164944"/>
            <a:ext cx="71437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16080" y="2573905"/>
            <a:ext cx="228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5~6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두 </a:t>
            </a:r>
            <a:r>
              <a:rPr lang="ko-KR" altLang="en-US" sz="1400" dirty="0">
                <a:solidFill>
                  <a:srgbClr val="FF0000"/>
                </a:solidFill>
              </a:rPr>
              <a:t>숫자를 </a:t>
            </a:r>
            <a:r>
              <a:rPr lang="ko-KR" altLang="en-US" sz="1400" dirty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연산자를 </a:t>
            </a:r>
            <a:r>
              <a:rPr lang="ko-KR" altLang="en-US" sz="1400" dirty="0">
                <a:solidFill>
                  <a:srgbClr val="FF0000"/>
                </a:solidFill>
              </a:rPr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12961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/>
              <a:t>문</a:t>
            </a: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26" y="1043735"/>
            <a:ext cx="8505945" cy="409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7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탈출시키는 </a:t>
            </a:r>
            <a:r>
              <a:rPr lang="en-US" altLang="ko-KR" dirty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/>
              <a:t> 계속되는 반복을 논리 적으로 빠져나가는 방법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1790334"/>
            <a:ext cx="4365485" cy="303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0" y="4951666"/>
            <a:ext cx="7110790" cy="1718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Code06-10.py</a:t>
            </a:r>
            <a:r>
              <a:rPr lang="ko-KR" altLang="en-US" dirty="0"/>
              <a:t>를 </a:t>
            </a:r>
            <a:r>
              <a:rPr lang="en-US" altLang="ko-KR" dirty="0"/>
              <a:t>break </a:t>
            </a:r>
            <a:r>
              <a:rPr lang="ko-KR" altLang="en-US" dirty="0"/>
              <a:t>문으로 첫 번째 수에 </a:t>
            </a:r>
            <a:r>
              <a:rPr lang="en-US" altLang="ko-KR" dirty="0"/>
              <a:t>0</a:t>
            </a:r>
            <a:r>
              <a:rPr lang="ko-KR" altLang="en-US" dirty="0"/>
              <a:t>이 입력될 때 자동으로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1237374"/>
            <a:ext cx="6732583" cy="316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728" y="4400637"/>
            <a:ext cx="6732583" cy="22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600311" y="223422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</a:rPr>
              <a:t>무한 반복 </a:t>
            </a:r>
            <a:r>
              <a:rPr lang="ko-KR" altLang="en-US" sz="1400" dirty="0">
                <a:solidFill>
                  <a:srgbClr val="FF0000"/>
                </a:solidFill>
              </a:rPr>
              <a:t>하도록 </a:t>
            </a:r>
            <a:r>
              <a:rPr lang="ko-KR" altLang="en-US" sz="1400" dirty="0">
                <a:solidFill>
                  <a:srgbClr val="FF0000"/>
                </a:solidFill>
              </a:rPr>
              <a:t>했다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5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a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ko-KR" altLang="en-US" sz="1400" dirty="0">
                <a:solidFill>
                  <a:srgbClr val="FF0000"/>
                </a:solidFill>
              </a:rPr>
              <a:t>입력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입력한 </a:t>
            </a:r>
            <a:r>
              <a:rPr lang="en-US" altLang="ko-KR" sz="1400" dirty="0">
                <a:solidFill>
                  <a:srgbClr val="FF0000"/>
                </a:solidFill>
              </a:rPr>
              <a:t>a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0</a:t>
            </a:r>
            <a:r>
              <a:rPr lang="ko-KR" altLang="en-US" sz="1400" dirty="0">
                <a:solidFill>
                  <a:srgbClr val="FF0000"/>
                </a:solidFill>
              </a:rPr>
              <a:t>이면 </a:t>
            </a:r>
            <a:r>
              <a:rPr lang="en-US" altLang="ko-KR" sz="1400" dirty="0">
                <a:solidFill>
                  <a:srgbClr val="FF0000"/>
                </a:solidFill>
              </a:rPr>
              <a:t>7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실행한 </a:t>
            </a:r>
            <a:r>
              <a:rPr lang="ko-KR" altLang="en-US" sz="1400" dirty="0">
                <a:solidFill>
                  <a:srgbClr val="FF0000"/>
                </a:solidFill>
              </a:rPr>
              <a:t>후 </a:t>
            </a:r>
            <a:r>
              <a:rPr lang="en-US" altLang="ko-KR" sz="1400" dirty="0">
                <a:solidFill>
                  <a:srgbClr val="FF0000"/>
                </a:solidFill>
              </a:rPr>
              <a:t>break </a:t>
            </a:r>
            <a:r>
              <a:rPr lang="ko-KR" altLang="en-US" sz="1400" dirty="0">
                <a:solidFill>
                  <a:srgbClr val="FF0000"/>
                </a:solidFill>
              </a:rPr>
              <a:t>문으로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        while </a:t>
            </a:r>
            <a:r>
              <a:rPr lang="ko-KR" altLang="en-US" sz="1400" dirty="0">
                <a:solidFill>
                  <a:srgbClr val="FF0000"/>
                </a:solidFill>
              </a:rPr>
              <a:t>문을 탈출해 </a:t>
            </a:r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r>
              <a:rPr lang="ko-KR" altLang="en-US" sz="1400" dirty="0">
                <a:solidFill>
                  <a:srgbClr val="FF0000"/>
                </a:solidFill>
              </a:rPr>
              <a:t>건너뜀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11</a:t>
            </a:r>
            <a:r>
              <a:rPr lang="ko-KR" altLang="en-US" sz="1400" dirty="0">
                <a:solidFill>
                  <a:srgbClr val="FF0000"/>
                </a:solidFill>
              </a:rPr>
              <a:t>행에는 아무것도 없으므로 자연스럽게 </a:t>
            </a:r>
            <a:r>
              <a:rPr lang="en-US" altLang="ko-KR" sz="1400" dirty="0">
                <a:solidFill>
                  <a:srgbClr val="FF0000"/>
                </a:solidFill>
              </a:rPr>
              <a:t>12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ko-KR" altLang="en-US" sz="1400" dirty="0">
                <a:solidFill>
                  <a:srgbClr val="FF0000"/>
                </a:solidFill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069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133745"/>
            <a:ext cx="873600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</a:t>
            </a:r>
            <a:r>
              <a:rPr lang="ko-KR" altLang="en-US" dirty="0" smtClean="0"/>
              <a:t>값 </a:t>
            </a:r>
            <a:r>
              <a:rPr lang="ko-KR" altLang="en-US" dirty="0"/>
              <a:t>코드 </a:t>
            </a:r>
            <a:r>
              <a:rPr lang="ko-KR" altLang="en-US" dirty="0" smtClean="0"/>
              <a:t>내부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 smtClean="0">
                <a:solidFill>
                  <a:srgbClr val="FF0000"/>
                </a:solidFill>
              </a:rPr>
              <a:t>Tip </a:t>
            </a:r>
            <a:r>
              <a:rPr lang="en-US" altLang="ko-KR" dirty="0" smtClean="0"/>
              <a:t>• </a:t>
            </a:r>
            <a:r>
              <a:rPr lang="en-US" altLang="ko-KR" dirty="0"/>
              <a:t>_(</a:t>
            </a:r>
            <a:r>
              <a:rPr lang="ko-KR" altLang="en-US" dirty="0" err="1"/>
              <a:t>언더바</a:t>
            </a:r>
            <a:r>
              <a:rPr lang="en-US" altLang="ko-KR" dirty="0"/>
              <a:t>)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</a:t>
            </a:r>
            <a:r>
              <a:rPr lang="ko-KR" altLang="en-US" dirty="0"/>
              <a:t>를 사용하지 않으려면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 smtClean="0"/>
              <a:t>_(</a:t>
            </a:r>
            <a:r>
              <a:rPr lang="ko-KR" altLang="en-US" dirty="0" err="1"/>
              <a:t>언더바</a:t>
            </a:r>
            <a:r>
              <a:rPr lang="en-US" altLang="ko-KR" dirty="0" smtClean="0"/>
              <a:t>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marL="357188" lvl="1" indent="0">
              <a:buNone/>
            </a:pPr>
            <a:r>
              <a:rPr lang="en-US" altLang="ko-KR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10" y="1211055"/>
            <a:ext cx="8114751" cy="219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9" y="4553819"/>
            <a:ext cx="8114751" cy="7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41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누적 </a:t>
            </a:r>
            <a:r>
              <a:rPr lang="ko-KR" altLang="en-US" dirty="0"/>
              <a:t>합계</a:t>
            </a:r>
            <a:r>
              <a:rPr lang="en-US" altLang="ko-KR" dirty="0"/>
              <a:t>(hap)</a:t>
            </a:r>
            <a:r>
              <a:rPr lang="ko-KR" altLang="en-US" dirty="0"/>
              <a:t>가 </a:t>
            </a:r>
            <a:r>
              <a:rPr lang="en-US" altLang="ko-KR" dirty="0"/>
              <a:t>1000 </a:t>
            </a:r>
            <a:r>
              <a:rPr lang="ko-KR" altLang="en-US" dirty="0"/>
              <a:t>이상이 되는 시작 </a:t>
            </a:r>
            <a:r>
              <a:rPr lang="ko-KR" altLang="en-US" dirty="0" smtClean="0"/>
              <a:t>지점 알기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172" y="1223755"/>
            <a:ext cx="8228299" cy="38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997630" y="2146852"/>
            <a:ext cx="5877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값이 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ko-KR" altLang="en-US" sz="1400" dirty="0">
                <a:solidFill>
                  <a:srgbClr val="FF0000"/>
                </a:solidFill>
              </a:rPr>
              <a:t>부터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까지 변경되어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회 실행하고</a:t>
            </a:r>
            <a:r>
              <a:rPr lang="en-US" altLang="ko-KR" sz="1400" dirty="0">
                <a:solidFill>
                  <a:srgbClr val="FF0000"/>
                </a:solidFill>
              </a:rPr>
              <a:t>, hap</a:t>
            </a:r>
            <a:r>
              <a:rPr lang="ko-KR" altLang="en-US" sz="1400" dirty="0">
                <a:solidFill>
                  <a:srgbClr val="FF0000"/>
                </a:solidFill>
              </a:rPr>
              <a:t>에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</a:t>
            </a:r>
            <a:r>
              <a:rPr lang="ko-KR" altLang="en-US" sz="1400" dirty="0">
                <a:solidFill>
                  <a:srgbClr val="FF0000"/>
                </a:solidFill>
              </a:rPr>
              <a:t>누적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hap</a:t>
            </a:r>
            <a:r>
              <a:rPr lang="ko-KR" altLang="en-US" sz="1400" dirty="0">
                <a:solidFill>
                  <a:srgbClr val="FF0000"/>
                </a:solidFill>
              </a:rPr>
              <a:t>이 </a:t>
            </a:r>
            <a:r>
              <a:rPr lang="en-US" altLang="ko-KR" sz="1400" dirty="0">
                <a:solidFill>
                  <a:srgbClr val="FF0000"/>
                </a:solidFill>
              </a:rPr>
              <a:t>1000</a:t>
            </a:r>
            <a:r>
              <a:rPr lang="ko-KR" altLang="en-US" sz="1400" dirty="0">
                <a:solidFill>
                  <a:srgbClr val="FF0000"/>
                </a:solidFill>
              </a:rPr>
              <a:t>보다 크거나 같으면 </a:t>
            </a:r>
            <a:r>
              <a:rPr lang="en-US" altLang="ko-KR" sz="1400" dirty="0">
                <a:solidFill>
                  <a:srgbClr val="FF0000"/>
                </a:solidFill>
              </a:rPr>
              <a:t>for </a:t>
            </a:r>
            <a:r>
              <a:rPr lang="ko-KR" altLang="en-US" sz="1400" dirty="0">
                <a:solidFill>
                  <a:srgbClr val="FF0000"/>
                </a:solidFill>
              </a:rPr>
              <a:t>문을 탈출해서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행으로 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ko-KR" altLang="en-US" sz="1400" dirty="0">
                <a:solidFill>
                  <a:srgbClr val="FF0000"/>
                </a:solidFill>
              </a:rPr>
              <a:t>값을 출력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3" y="5258921"/>
            <a:ext cx="8082390" cy="98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3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반복문으로</a:t>
            </a:r>
            <a:r>
              <a:rPr lang="ko-KR" altLang="en-US" dirty="0" smtClean="0"/>
              <a:t> </a:t>
            </a:r>
            <a:r>
              <a:rPr lang="ko-KR" altLang="en-US" dirty="0"/>
              <a:t>다시 돌아가게 하는 </a:t>
            </a:r>
            <a:r>
              <a:rPr lang="en-US" altLang="ko-KR" dirty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50" y="1760316"/>
            <a:ext cx="5983822" cy="36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8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</a:t>
            </a:r>
            <a:r>
              <a:rPr lang="en-US" altLang="ko-KR" dirty="0"/>
              <a:t>: 1~100</a:t>
            </a:r>
            <a:r>
              <a:rPr lang="ko-KR" altLang="en-US" dirty="0"/>
              <a:t>의 합계를 구하되</a:t>
            </a:r>
            <a:r>
              <a:rPr lang="en-US" altLang="ko-KR" dirty="0"/>
              <a:t>, </a:t>
            </a:r>
            <a:r>
              <a:rPr lang="en-US" altLang="ko-KR" dirty="0" smtClean="0"/>
              <a:t>3</a:t>
            </a:r>
            <a:r>
              <a:rPr lang="ko-KR" altLang="en-US" dirty="0"/>
              <a:t>의 </a:t>
            </a:r>
            <a:r>
              <a:rPr lang="ko-KR" altLang="en-US" dirty="0" smtClean="0"/>
              <a:t>배수 </a:t>
            </a:r>
            <a:r>
              <a:rPr lang="en-US" altLang="ko-KR" dirty="0" smtClean="0"/>
              <a:t>(</a:t>
            </a:r>
            <a:r>
              <a:rPr lang="ko-KR" altLang="en-US" dirty="0"/>
              <a:t>제외하고</a:t>
            </a:r>
            <a:r>
              <a:rPr lang="en-US" altLang="ko-KR" dirty="0"/>
              <a:t>) </a:t>
            </a:r>
            <a:r>
              <a:rPr lang="ko-KR" altLang="en-US" dirty="0" smtClean="0"/>
              <a:t>더하기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032" y="1695971"/>
            <a:ext cx="8211263" cy="38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32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 </a:t>
            </a:r>
            <a:r>
              <a:rPr lang="ko-KR" altLang="en-US" dirty="0" smtClean="0"/>
              <a:t>장에서 만들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] </a:t>
            </a:r>
            <a:r>
              <a:rPr lang="ko-KR" altLang="en-US" dirty="0"/>
              <a:t>마름모 모양 출력 </a:t>
            </a:r>
            <a:endParaRPr lang="en-US" altLang="ko-KR" dirty="0" smtClean="0"/>
          </a:p>
          <a:p>
            <a:pPr lvl="1"/>
            <a:r>
              <a:rPr lang="en-US" altLang="ko-KR" dirty="0"/>
              <a:t>while </a:t>
            </a:r>
            <a:r>
              <a:rPr lang="ko-KR" altLang="en-US" dirty="0" smtClean="0"/>
              <a:t>문 </a:t>
            </a:r>
            <a:r>
              <a:rPr lang="ko-KR" altLang="en-US" dirty="0"/>
              <a:t>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56" y="1813506"/>
            <a:ext cx="6979717" cy="232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2]</a:t>
            </a:r>
            <a:r>
              <a:rPr lang="ko-KR" altLang="en-US" dirty="0"/>
              <a:t>의 </a:t>
            </a:r>
            <a:r>
              <a:rPr lang="ko-KR" altLang="en-US" dirty="0" smtClean="0"/>
              <a:t>완성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 </a:t>
            </a:r>
            <a:r>
              <a:rPr lang="ko-KR" altLang="en-US" dirty="0"/>
              <a:t>모양의 </a:t>
            </a:r>
            <a:r>
              <a:rPr lang="ko-KR" altLang="en-US" dirty="0" smtClean="0"/>
              <a:t>글자 출력하는 코드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문으로 구현</a:t>
            </a:r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9" y="1614669"/>
            <a:ext cx="7589811" cy="54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9" y="2568662"/>
            <a:ext cx="7577389" cy="393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466333" y="4165401"/>
            <a:ext cx="607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6~26</a:t>
            </a:r>
            <a:r>
              <a:rPr lang="ko-KR" altLang="en-US" sz="1400" dirty="0">
                <a:solidFill>
                  <a:srgbClr val="FF0000"/>
                </a:solidFill>
              </a:rPr>
              <a:t>행 </a:t>
            </a:r>
            <a:r>
              <a:rPr lang="en-US" altLang="ko-KR" sz="1400" dirty="0">
                <a:solidFill>
                  <a:srgbClr val="FF0000"/>
                </a:solidFill>
              </a:rPr>
              <a:t>: 9</a:t>
            </a:r>
            <a:r>
              <a:rPr lang="ko-KR" altLang="en-US" sz="1400" dirty="0">
                <a:solidFill>
                  <a:srgbClr val="FF0000"/>
                </a:solidFill>
              </a:rPr>
              <a:t>번 반복되어 출력 줄이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개 </a:t>
            </a:r>
            <a:r>
              <a:rPr lang="ko-KR" altLang="en-US" sz="1400" dirty="0">
                <a:solidFill>
                  <a:srgbClr val="FF0000"/>
                </a:solidFill>
              </a:rPr>
              <a:t>표시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다섯 </a:t>
            </a:r>
            <a:r>
              <a:rPr lang="ko-KR" altLang="en-US" sz="1400" dirty="0">
                <a:solidFill>
                  <a:srgbClr val="FF0000"/>
                </a:solidFill>
              </a:rPr>
              <a:t>줄은 </a:t>
            </a:r>
            <a:r>
              <a:rPr lang="en-US" altLang="ko-KR" sz="1400" dirty="0">
                <a:solidFill>
                  <a:srgbClr val="FF0000"/>
                </a:solidFill>
              </a:rPr>
              <a:t>7~15</a:t>
            </a:r>
            <a:r>
              <a:rPr lang="ko-KR" altLang="en-US" sz="1400" dirty="0">
                <a:solidFill>
                  <a:srgbClr val="FF0000"/>
                </a:solidFill>
              </a:rPr>
              <a:t>행이 출력하고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나머지 네 줄은 </a:t>
            </a:r>
            <a:r>
              <a:rPr lang="en-US" altLang="ko-KR" sz="1400" dirty="0">
                <a:solidFill>
                  <a:srgbClr val="FF0000"/>
                </a:solidFill>
              </a:rPr>
              <a:t>16~24</a:t>
            </a:r>
            <a:r>
              <a:rPr lang="ko-KR" altLang="en-US" sz="1400" dirty="0">
                <a:solidFill>
                  <a:srgbClr val="FF0000"/>
                </a:solidFill>
              </a:rPr>
              <a:t>행이 </a:t>
            </a:r>
            <a:r>
              <a:rPr lang="ko-KR" altLang="en-US" sz="1400" dirty="0">
                <a:solidFill>
                  <a:srgbClr val="FF0000"/>
                </a:solidFill>
              </a:rPr>
              <a:t>출력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각 </a:t>
            </a:r>
            <a:r>
              <a:rPr lang="ko-KR" altLang="en-US" sz="1400" dirty="0">
                <a:solidFill>
                  <a:srgbClr val="FF0000"/>
                </a:solidFill>
              </a:rPr>
              <a:t>줄이 출력될 때 공백과 별의 개수는 </a:t>
            </a:r>
            <a:r>
              <a:rPr lang="en-US" altLang="ko-KR" sz="1400" dirty="0">
                <a:solidFill>
                  <a:srgbClr val="FF0000"/>
                </a:solidFill>
              </a:rPr>
              <a:t>9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13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18</a:t>
            </a:r>
            <a:r>
              <a:rPr lang="ko-KR" altLang="en-US" sz="1400" dirty="0">
                <a:solidFill>
                  <a:srgbClr val="FF0000"/>
                </a:solidFill>
              </a:rPr>
              <a:t>행</a:t>
            </a:r>
            <a:r>
              <a:rPr lang="en-US" altLang="ko-KR" sz="1400" dirty="0">
                <a:solidFill>
                  <a:srgbClr val="FF0000"/>
                </a:solidFill>
              </a:rPr>
              <a:t>, 22</a:t>
            </a:r>
            <a:r>
              <a:rPr lang="ko-KR" altLang="en-US" sz="1400" dirty="0">
                <a:solidFill>
                  <a:srgbClr val="FF0000"/>
                </a:solidFill>
              </a:rPr>
              <a:t>행이 결정</a:t>
            </a:r>
          </a:p>
        </p:txBody>
      </p:sp>
    </p:spTree>
    <p:extLst>
      <p:ext uri="{BB962C8B-B14F-4D97-AF65-F5344CB8AC3E}">
        <p14:creationId xmlns:p14="http://schemas.microsoft.com/office/powerpoint/2010/main" val="23209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39" y="1224382"/>
            <a:ext cx="8622450" cy="476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4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/>
              <a:t>문과 </a:t>
            </a:r>
            <a:r>
              <a:rPr lang="en-US" altLang="ko-KR" dirty="0"/>
              <a:t>continue 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05" y="953726"/>
            <a:ext cx="8622450" cy="33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5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range</a:t>
            </a:r>
            <a:r>
              <a:rPr lang="en-US" altLang="ko-KR" dirty="0"/>
              <a:t>() </a:t>
            </a:r>
            <a:r>
              <a:rPr lang="ko-KR" altLang="en-US" dirty="0"/>
              <a:t>함수의 </a:t>
            </a:r>
            <a:r>
              <a:rPr lang="ko-KR" altLang="en-US" dirty="0" err="1" smtClean="0"/>
              <a:t>시작값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2, </a:t>
            </a:r>
            <a:r>
              <a:rPr lang="en-US" altLang="ko-KR" dirty="0" err="1"/>
              <a:t>i</a:t>
            </a:r>
            <a:r>
              <a:rPr lang="ko-KR" altLang="en-US" dirty="0"/>
              <a:t>값을 </a:t>
            </a:r>
            <a:r>
              <a:rPr lang="en-US" altLang="ko-KR" dirty="0"/>
              <a:t>1</a:t>
            </a:r>
            <a:r>
              <a:rPr lang="ko-KR" altLang="en-US" dirty="0"/>
              <a:t>씩 </a:t>
            </a:r>
            <a:r>
              <a:rPr lang="ko-KR" altLang="en-US" dirty="0" smtClean="0"/>
              <a:t>줄여</a:t>
            </a:r>
            <a:r>
              <a:rPr lang="en-US" altLang="ko-KR" dirty="0" smtClean="0"/>
              <a:t>(</a:t>
            </a:r>
            <a:r>
              <a:rPr lang="en-US" altLang="ko-KR" dirty="0"/>
              <a:t>0</a:t>
            </a:r>
            <a:r>
              <a:rPr lang="ko-KR" altLang="en-US" dirty="0"/>
              <a:t>이 될 때까지</a:t>
            </a:r>
            <a:r>
              <a:rPr lang="en-US" altLang="ko-KR" dirty="0"/>
              <a:t>) print() </a:t>
            </a:r>
            <a:r>
              <a:rPr lang="ko-KR" altLang="en-US" dirty="0" smtClean="0"/>
              <a:t>함수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예 </a:t>
            </a:r>
            <a:r>
              <a:rPr lang="en-US" altLang="ko-KR" dirty="0" smtClean="0"/>
              <a:t>: 1~5</a:t>
            </a:r>
            <a:r>
              <a:rPr lang="ko-KR" altLang="en-US" dirty="0"/>
              <a:t>의 숫자들을 차례로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272070"/>
            <a:ext cx="8128260" cy="84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977927"/>
            <a:ext cx="8128260" cy="1333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769665"/>
            <a:ext cx="8128260" cy="167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3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/>
              <a:t>문을 활용한 합계 </a:t>
            </a:r>
            <a:r>
              <a:rPr lang="ko-KR" altLang="en-US" dirty="0" smtClean="0"/>
              <a:t>구하기</a:t>
            </a:r>
            <a:endParaRPr lang="en-US" altLang="ko-KR" dirty="0" smtClean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문을 배우기 전의 방식으로 </a:t>
            </a:r>
            <a:r>
              <a:rPr lang="en-US" altLang="ko-KR" dirty="0"/>
              <a:t>1~10 </a:t>
            </a:r>
            <a:r>
              <a:rPr lang="ko-KR" altLang="en-US" dirty="0"/>
              <a:t>의 합계를 구하는 </a:t>
            </a:r>
            <a:r>
              <a:rPr lang="ko-KR" altLang="en-US" dirty="0" smtClean="0"/>
              <a:t>프로그램 만들기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 작성 내용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45" y="1710704"/>
            <a:ext cx="8190910" cy="164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45" y="4377960"/>
            <a:ext cx="8190910" cy="195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67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 내용을 코드로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1" y="1312655"/>
            <a:ext cx="7896885" cy="374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631580" y="2196480"/>
            <a:ext cx="4995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r>
              <a:rPr lang="ko-KR" altLang="en-US" sz="1400" dirty="0">
                <a:solidFill>
                  <a:srgbClr val="FF0000"/>
                </a:solidFill>
              </a:rPr>
              <a:t>행 ‘</a:t>
            </a:r>
            <a:r>
              <a:rPr lang="en-US" altLang="ko-KR" sz="1400" dirty="0">
                <a:solidFill>
                  <a:srgbClr val="FF0000"/>
                </a:solidFill>
              </a:rPr>
              <a:t>hap=</a:t>
            </a:r>
            <a:r>
              <a:rPr lang="en-US" altLang="ko-KR" sz="1400" dirty="0" err="1">
                <a:solidFill>
                  <a:srgbClr val="FF0000"/>
                </a:solidFill>
              </a:rPr>
              <a:t>hap+i</a:t>
            </a:r>
            <a:r>
              <a:rPr lang="en-US" altLang="ko-KR" sz="1400" dirty="0">
                <a:solidFill>
                  <a:srgbClr val="FF0000"/>
                </a:solidFill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</a:rPr>
              <a:t>에서 </a:t>
            </a:r>
            <a:r>
              <a:rPr lang="en-US" altLang="ko-KR" sz="1400" dirty="0">
                <a:solidFill>
                  <a:srgbClr val="FF0000"/>
                </a:solidFill>
              </a:rPr>
              <a:t>hap</a:t>
            </a:r>
            <a:r>
              <a:rPr lang="ko-KR" altLang="en-US" sz="1400" dirty="0">
                <a:solidFill>
                  <a:srgbClr val="FF0000"/>
                </a:solidFill>
              </a:rPr>
              <a:t>에 어떤 값이 있어야 다시 </a:t>
            </a:r>
            <a:r>
              <a:rPr lang="ko-KR" altLang="en-US" sz="1400" dirty="0">
                <a:solidFill>
                  <a:srgbClr val="FF0000"/>
                </a:solidFill>
              </a:rPr>
              <a:t>누적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자체가 </a:t>
            </a:r>
            <a:r>
              <a:rPr lang="ko-KR" altLang="en-US" sz="1400" dirty="0">
                <a:solidFill>
                  <a:srgbClr val="FF0000"/>
                </a:solidFill>
              </a:rPr>
              <a:t>존재하지 </a:t>
            </a:r>
            <a:r>
              <a:rPr lang="ko-KR" altLang="en-US" sz="1400" dirty="0">
                <a:solidFill>
                  <a:srgbClr val="FF0000"/>
                </a:solidFill>
              </a:rPr>
              <a:t>않아 더할 것이 없어서 오류가 </a:t>
            </a:r>
            <a:r>
              <a:rPr lang="ko-KR" altLang="en-US" sz="1400" dirty="0">
                <a:solidFill>
                  <a:srgbClr val="FF0000"/>
                </a:solidFill>
              </a:rPr>
              <a:t>발생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Code06-02(1).</a:t>
            </a:r>
            <a:r>
              <a:rPr lang="en-US" altLang="ko-KR" dirty="0" err="1" smtClean="0"/>
              <a:t>py</a:t>
            </a:r>
            <a:r>
              <a:rPr lang="en-US" altLang="ko-KR" dirty="0"/>
              <a:t> 1</a:t>
            </a:r>
            <a:r>
              <a:rPr lang="ko-KR" altLang="en-US" dirty="0" smtClean="0"/>
              <a:t>행의 </a:t>
            </a:r>
            <a:r>
              <a:rPr lang="en-US" altLang="ko-KR" dirty="0" smtClean="0"/>
              <a:t>hap</a:t>
            </a:r>
            <a:r>
              <a:rPr lang="ko-KR" altLang="en-US" dirty="0" smtClean="0"/>
              <a:t> 초기화 코드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3" y="1363456"/>
            <a:ext cx="7993828" cy="2944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46843" y="2527756"/>
            <a:ext cx="2627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주의 </a:t>
            </a:r>
            <a:r>
              <a:rPr lang="en-US" altLang="ko-KR" sz="1400" dirty="0">
                <a:solidFill>
                  <a:srgbClr val="FF0000"/>
                </a:solidFill>
              </a:rPr>
              <a:t>: </a:t>
            </a:r>
            <a:r>
              <a:rPr lang="en-US" altLang="ko-KR" sz="1400" dirty="0" err="1">
                <a:solidFill>
                  <a:srgbClr val="FF0000"/>
                </a:solidFill>
              </a:rPr>
              <a:t>i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변수와 </a:t>
            </a:r>
            <a:r>
              <a:rPr lang="en-US" altLang="ko-KR" sz="1400" dirty="0">
                <a:solidFill>
                  <a:srgbClr val="FF0000"/>
                </a:solidFill>
              </a:rPr>
              <a:t>hap </a:t>
            </a:r>
            <a:r>
              <a:rPr lang="ko-KR" altLang="en-US" sz="1400" dirty="0">
                <a:solidFill>
                  <a:srgbClr val="FF0000"/>
                </a:solidFill>
              </a:rPr>
              <a:t>변수의 값</a:t>
            </a:r>
          </a:p>
        </p:txBody>
      </p:sp>
    </p:spTree>
    <p:extLst>
      <p:ext uri="{BB962C8B-B14F-4D97-AF65-F5344CB8AC3E}">
        <p14:creationId xmlns:p14="http://schemas.microsoft.com/office/powerpoint/2010/main" val="17652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/>
              <a:t>for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hap </a:t>
            </a:r>
            <a:r>
              <a:rPr lang="ko-KR" altLang="en-US" dirty="0" err="1"/>
              <a:t>변수값의</a:t>
            </a:r>
            <a:r>
              <a:rPr lang="ko-KR" altLang="en-US" dirty="0"/>
              <a:t> 변화</a:t>
            </a:r>
          </a:p>
          <a:p>
            <a:pPr marL="357188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0" y="1236455"/>
            <a:ext cx="3645405" cy="509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4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줄기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</TotalTime>
  <Words>1118</Words>
  <Application>Microsoft Office PowerPoint</Application>
  <PresentationFormat>와이드스크린</PresentationFormat>
  <Paragraphs>206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HY중고딕</vt:lpstr>
      <vt:lpstr>맑은 고딕</vt:lpstr>
      <vt:lpstr>Arial</vt:lpstr>
      <vt:lpstr>Century Gothic</vt:lpstr>
      <vt:lpstr>Wingdings</vt:lpstr>
      <vt:lpstr>Wingdings 3</vt:lpstr>
      <vt:lpstr>줄기</vt:lpstr>
      <vt:lpstr>파이썬 5일차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기본 for 문</vt:lpstr>
      <vt:lpstr>중첩 for 문</vt:lpstr>
      <vt:lpstr>중첩 for 문</vt:lpstr>
      <vt:lpstr>중첩 for 문</vt:lpstr>
      <vt:lpstr>중첩 for 문</vt:lpstr>
      <vt:lpstr>중첩 for 문</vt:lpstr>
      <vt:lpstr>중첩 for 문</vt:lpstr>
      <vt:lpstr>중첩 for 문</vt:lpstr>
      <vt:lpstr>이 장에서 만들 프로그램</vt:lpstr>
      <vt:lpstr>중첩 for 문</vt:lpstr>
      <vt:lpstr>중첩 for 문</vt:lpstr>
      <vt:lpstr>중첩 for 문</vt:lpstr>
      <vt:lpstr>중첩 for 문</vt:lpstr>
      <vt:lpstr>while 문</vt:lpstr>
      <vt:lpstr>while 문</vt:lpstr>
      <vt:lpstr>while 문</vt:lpstr>
      <vt:lpstr>while 문</vt:lpstr>
      <vt:lpstr>while 문</vt:lpstr>
      <vt:lpstr>while 문</vt:lpstr>
      <vt:lpstr>while 문</vt:lpstr>
      <vt:lpstr>while 문</vt:lpstr>
      <vt:lpstr>while 문</vt:lpstr>
      <vt:lpstr>break 문과 continue 문</vt:lpstr>
      <vt:lpstr>break 문과 continue 문</vt:lpstr>
      <vt:lpstr>break 문과 continue 문</vt:lpstr>
      <vt:lpstr>break 문과 continue 문</vt:lpstr>
      <vt:lpstr>break 문과 continue 문</vt:lpstr>
      <vt:lpstr>break 문과 continue 문</vt:lpstr>
      <vt:lpstr>이 장에서 만들 프로그램</vt:lpstr>
      <vt:lpstr>break 문과 continue 문</vt:lpstr>
      <vt:lpstr>break 문과 continue 문</vt:lpstr>
      <vt:lpstr>break 문과 continue 문</vt:lpstr>
    </vt:vector>
  </TitlesOfParts>
  <Company>3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5일차</dc:title>
  <dc:creator>1</dc:creator>
  <cp:lastModifiedBy>1</cp:lastModifiedBy>
  <cp:revision>2</cp:revision>
  <dcterms:created xsi:type="dcterms:W3CDTF">2021-07-11T10:12:03Z</dcterms:created>
  <dcterms:modified xsi:type="dcterms:W3CDTF">2021-07-11T10:22:01Z</dcterms:modified>
</cp:coreProperties>
</file>